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66" r:id="rId5"/>
    <p:sldId id="265" r:id="rId6"/>
    <p:sldId id="328" r:id="rId7"/>
    <p:sldId id="327" r:id="rId8"/>
    <p:sldId id="284" r:id="rId9"/>
    <p:sldId id="307" r:id="rId10"/>
    <p:sldId id="308" r:id="rId11"/>
    <p:sldId id="309" r:id="rId12"/>
    <p:sldId id="310" r:id="rId13"/>
    <p:sldId id="313" r:id="rId14"/>
    <p:sldId id="314" r:id="rId15"/>
    <p:sldId id="315" r:id="rId16"/>
    <p:sldId id="319" r:id="rId17"/>
    <p:sldId id="323" r:id="rId18"/>
    <p:sldId id="324" r:id="rId19"/>
    <p:sldId id="325" r:id="rId20"/>
    <p:sldId id="326" r:id="rId21"/>
    <p:sldId id="318" r:id="rId22"/>
    <p:sldId id="320" r:id="rId23"/>
    <p:sldId id="321" r:id="rId24"/>
    <p:sldId id="292" r:id="rId25"/>
    <p:sldId id="329" r:id="rId26"/>
    <p:sldId id="330" r:id="rId27"/>
    <p:sldId id="331" r:id="rId28"/>
    <p:sldId id="332" r:id="rId29"/>
    <p:sldId id="333" r:id="rId30"/>
    <p:sldId id="300" r:id="rId31"/>
    <p:sldId id="322" r:id="rId32"/>
    <p:sldId id="268" r:id="rId33"/>
  </p:sldIdLst>
  <p:sldSz cx="9144000" cy="6858000" type="screen4x3"/>
  <p:notesSz cx="6858000" cy="9144000"/>
  <p:defaultTextStyle>
    <a:defPPr>
      <a:defRPr lang="pl-PL"/>
    </a:defPPr>
    <a:lvl1pPr marL="0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1pPr>
    <a:lvl2pPr marL="609599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2pPr>
    <a:lvl3pPr marL="1219198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3pPr>
    <a:lvl4pPr marL="1828799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4pPr>
    <a:lvl5pPr marL="2438396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5pPr>
    <a:lvl6pPr marL="3047997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6pPr>
    <a:lvl7pPr marL="3657598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7pPr>
    <a:lvl8pPr marL="4267195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8pPr>
    <a:lvl9pPr marL="4876792" algn="l" defTabSz="1219198" rtl="0" eaLnBrk="1" latinLnBrk="0" hangingPunct="1">
      <a:defRPr sz="23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iotr" initials="p" lastIdx="0" clrIdx="0">
    <p:extLst>
      <p:ext uri="{19B8F6BF-5375-455C-9EA6-DF929625EA0E}">
        <p15:presenceInfo xmlns:p15="http://schemas.microsoft.com/office/powerpoint/2012/main" userId="piot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23"/>
    <a:srgbClr val="006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2" autoAdjust="0"/>
    <p:restoredTop sz="94660"/>
  </p:normalViewPr>
  <p:slideViewPr>
    <p:cSldViewPr>
      <p:cViewPr varScale="1">
        <p:scale>
          <a:sx n="120" d="100"/>
          <a:sy n="120" d="100"/>
        </p:scale>
        <p:origin x="1494" y="102"/>
      </p:cViewPr>
      <p:guideLst>
        <p:guide orient="horz" pos="2161"/>
        <p:guide pos="288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E194964B-D8EA-4489-AF87-001511FDDD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7255A96-31F0-4036-BC85-C3D216A0AC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5F95E951-563D-4116-8E89-F18B5FD82989}" type="datetimeFigureOut">
              <a:rPr lang="pl-PL" smtClean="0"/>
              <a:t>17.10.2024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04C2E20-09B9-4D8D-B45D-0720CF524AB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8685213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A8313D0-C2C6-4318-825A-32E6CCD12F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2F900349-63FB-4BB0-9466-1633C3FFD15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018825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38EEC264-E069-44CD-BCDB-8347ED935855}" type="datetimeFigureOut">
              <a:rPr lang="pl-PL" smtClean="0"/>
              <a:t>17.10.2024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8685213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F339D79F-0ECB-480B-9306-A1BC325481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58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1pPr>
    <a:lvl2pPr marL="967616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2pPr>
    <a:lvl3pPr marL="1935235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3pPr>
    <a:lvl4pPr marL="2902855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4pPr>
    <a:lvl5pPr marL="3870471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5pPr>
    <a:lvl6pPr marL="4838090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6pPr>
    <a:lvl7pPr marL="5805708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7pPr>
    <a:lvl8pPr marL="6773326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8pPr>
    <a:lvl9pPr marL="7740945" algn="l" defTabSz="1935235" rtl="0" eaLnBrk="1" latinLnBrk="0" hangingPunct="1">
      <a:defRPr sz="254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60630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6993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ś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EF89095-900C-4293-87D4-A99EC7B6CD2C}"/>
              </a:ext>
            </a:extLst>
          </p:cNvPr>
          <p:cNvSpPr txBox="1">
            <a:spLocks/>
          </p:cNvSpPr>
          <p:nvPr userDrawn="1"/>
        </p:nvSpPr>
        <p:spPr>
          <a:xfrm>
            <a:off x="7315773" y="6453337"/>
            <a:ext cx="1466252" cy="318636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72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108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2144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0180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216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252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04288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136BB9F-F41C-4172-B28A-19863538028F}" type="slidenum">
              <a:rPr lang="pl-PL" sz="1200" smtClean="0">
                <a:solidFill>
                  <a:srgbClr val="006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pl-PL" sz="1200" dirty="0">
              <a:solidFill>
                <a:srgbClr val="006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EFC56E8B-5563-4F16-B5B4-1030D9165F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666" y="1693237"/>
            <a:ext cx="7668358" cy="762064"/>
          </a:xfrm>
          <a:prstGeom prst="rect">
            <a:avLst/>
          </a:prstGeom>
        </p:spPr>
        <p:txBody>
          <a:bodyPr lIns="0"/>
          <a:lstStyle>
            <a:lvl1pPr algn="l">
              <a:defRPr lang="pl-PL" sz="3810" kern="1200" dirty="0">
                <a:solidFill>
                  <a:srgbClr val="00502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dirty="0"/>
              <a:t>Tytuł slajdu</a:t>
            </a:r>
          </a:p>
        </p:txBody>
      </p:sp>
      <p:sp>
        <p:nvSpPr>
          <p:cNvPr id="11" name="Symbol zastępczy tekstu 10">
            <a:extLst>
              <a:ext uri="{FF2B5EF4-FFF2-40B4-BE49-F238E27FC236}">
                <a16:creationId xmlns:a16="http://schemas.microsoft.com/office/drawing/2014/main" id="{BEDD545F-3223-4E62-80C6-6F3A6A03A5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2819349"/>
            <a:ext cx="7668358" cy="1935427"/>
          </a:xfrm>
          <a:prstGeom prst="rect">
            <a:avLst/>
          </a:prstGeom>
        </p:spPr>
        <p:txBody>
          <a:bodyPr lIns="0"/>
          <a:lstStyle>
            <a:lvl1pPr marL="0" marR="0" indent="0" algn="l" defTabSz="91432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050"/>
              </a:buClr>
              <a:buSzTx/>
              <a:buFont typeface="Arial" panose="020B0604020202020204" pitchFamily="34" charset="0"/>
              <a:buNone/>
              <a:tabLst/>
              <a:defRPr lang="pl-PL" sz="2328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0089" indent="-362925">
              <a:buClr>
                <a:srgbClr val="006050"/>
              </a:buClr>
              <a:buFont typeface="Arial" panose="020B0604020202020204" pitchFamily="34" charset="0"/>
              <a:buChar char="•"/>
              <a:defRPr sz="1693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marL="362925" marR="0" lvl="0" indent="-362925" algn="l" defTabSz="91432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05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dirty="0"/>
              <a:t>Treść główna, punkt 1</a:t>
            </a:r>
          </a:p>
          <a:p>
            <a:pPr lvl="1"/>
            <a:r>
              <a:rPr lang="pl-PL" dirty="0"/>
              <a:t>Podpunkt 1, wymieniane treści, informacje</a:t>
            </a:r>
          </a:p>
          <a:p>
            <a:pPr lvl="1"/>
            <a:r>
              <a:rPr lang="pl-PL" dirty="0"/>
              <a:t>Podpunkt 2, wymieniane treści, informacje</a:t>
            </a:r>
          </a:p>
          <a:p>
            <a:pPr marL="362925" marR="0" lvl="0" indent="-362925" algn="l" defTabSz="91432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05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dirty="0"/>
              <a:t>Treść główna, punkt 2</a:t>
            </a:r>
          </a:p>
          <a:p>
            <a:pPr lvl="0"/>
            <a:endParaRPr lang="pl-PL" dirty="0"/>
          </a:p>
          <a:p>
            <a:pPr lvl="1"/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359F44EB-7730-42B6-9434-C3381171A8B3}"/>
              </a:ext>
            </a:extLst>
          </p:cNvPr>
          <p:cNvSpPr txBox="1"/>
          <p:nvPr userDrawn="1"/>
        </p:nvSpPr>
        <p:spPr>
          <a:xfrm>
            <a:off x="1113666" y="6453336"/>
            <a:ext cx="162228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200" dirty="0">
                <a:solidFill>
                  <a:srgbClr val="005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200" dirty="0">
              <a:solidFill>
                <a:srgbClr val="005023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013AF322-E31E-EB85-BFF1-10F01E5ED0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1810" y="266380"/>
            <a:ext cx="1195550" cy="73858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3C1971E7-9BDC-4736-1B59-9B571C750D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1600" y="267493"/>
            <a:ext cx="2593386" cy="76907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9A485DE-6A08-7CD9-2DC9-26C32D04DE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0" r="60231"/>
          <a:stretch/>
        </p:blipFill>
        <p:spPr>
          <a:xfrm>
            <a:off x="-2418" y="-12476"/>
            <a:ext cx="541970" cy="6870476"/>
          </a:xfrm>
          <a:prstGeom prst="rect">
            <a:avLst/>
          </a:prstGeom>
        </p:spPr>
      </p:pic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ED984A1A-8D2F-688B-DF95-F4B78431E009}"/>
              </a:ext>
            </a:extLst>
          </p:cNvPr>
          <p:cNvSpPr/>
          <p:nvPr userDrawn="1"/>
        </p:nvSpPr>
        <p:spPr>
          <a:xfrm>
            <a:off x="249408" y="267493"/>
            <a:ext cx="541970" cy="6329858"/>
          </a:xfrm>
          <a:prstGeom prst="roundRect">
            <a:avLst>
              <a:gd name="adj" fmla="val 14866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14228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59" userDrawn="1">
          <p15:clr>
            <a:srgbClr val="FBAE40"/>
          </p15:clr>
        </p15:guide>
        <p15:guide id="2" pos="28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201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583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327" rtl="0" eaLnBrk="1" latinLnBrk="0" hangingPunct="1">
        <a:spcBef>
          <a:spcPct val="0"/>
        </a:spcBef>
        <a:buNone/>
        <a:defRPr sz="444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2" indent="-342872" algn="l" defTabSz="914327" rtl="0" eaLnBrk="1" latinLnBrk="0" hangingPunct="1">
        <a:spcBef>
          <a:spcPct val="20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893" indent="-285728" algn="l" defTabSz="91432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57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7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3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64" kern="1200">
          <a:solidFill>
            <a:schemeClr val="tx1"/>
          </a:solidFill>
          <a:latin typeface="+mn-lt"/>
          <a:ea typeface="+mn-ea"/>
          <a:cs typeface="+mn-cs"/>
        </a:defRPr>
      </a:lvl4pPr>
      <a:lvl5pPr marL="2057236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»"/>
        <a:defRPr sz="2064" kern="1200">
          <a:solidFill>
            <a:schemeClr val="tx1"/>
          </a:solidFill>
          <a:latin typeface="+mn-lt"/>
          <a:ea typeface="+mn-ea"/>
          <a:cs typeface="+mn-cs"/>
        </a:defRPr>
      </a:lvl5pPr>
      <a:lvl6pPr marL="2514400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4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2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4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5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4" kern="1200">
          <a:solidFill>
            <a:schemeClr val="tx1"/>
          </a:solidFill>
          <a:latin typeface="+mn-lt"/>
          <a:ea typeface="+mn-ea"/>
          <a:cs typeface="+mn-cs"/>
        </a:defRPr>
      </a:lvl8pPr>
      <a:lvl9pPr marL="3885891" indent="-228582" algn="l" defTabSz="91432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1pPr>
      <a:lvl2pPr marL="457162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2pPr>
      <a:lvl3pPr marL="914327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1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6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8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0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5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8pPr>
      <a:lvl9pPr marL="3657307" algn="l" defTabSz="914327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50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>
            <a:extLst>
              <a:ext uri="{FF2B5EF4-FFF2-40B4-BE49-F238E27FC236}">
                <a16:creationId xmlns:a16="http://schemas.microsoft.com/office/drawing/2014/main" id="{3E290C5D-3AE9-AD56-DBC0-EA8CCF6F4FDC}"/>
              </a:ext>
            </a:extLst>
          </p:cNvPr>
          <p:cNvSpPr/>
          <p:nvPr/>
        </p:nvSpPr>
        <p:spPr>
          <a:xfrm>
            <a:off x="4398744" y="2362874"/>
            <a:ext cx="264816" cy="518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771" dirty="0"/>
              <a:t>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62F6278-09C1-2323-50C4-E2B043F3BC6A}"/>
              </a:ext>
            </a:extLst>
          </p:cNvPr>
          <p:cNvSpPr txBox="1"/>
          <p:nvPr/>
        </p:nvSpPr>
        <p:spPr>
          <a:xfrm>
            <a:off x="3749400" y="2348880"/>
            <a:ext cx="5040560" cy="8793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285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Nadleśnictwo Niepołomice</a:t>
            </a:r>
          </a:p>
          <a:p>
            <a:r>
              <a:rPr lang="pl-PL" sz="285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Społeczny od zawsze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794811DA-9044-10E9-3BE5-FBB1D5AD4E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1810" y="266481"/>
            <a:ext cx="1195550" cy="738377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A022FE0C-6BCF-74A3-F3AF-95407FA669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295" y="267493"/>
            <a:ext cx="2593385" cy="769073"/>
          </a:xfrm>
          <a:prstGeom prst="rect">
            <a:avLst/>
          </a:prstGeom>
        </p:spPr>
      </p:pic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59C0B8DD-1254-D56F-E6E5-24797E5109A9}"/>
              </a:ext>
            </a:extLst>
          </p:cNvPr>
          <p:cNvSpPr/>
          <p:nvPr/>
        </p:nvSpPr>
        <p:spPr>
          <a:xfrm>
            <a:off x="249408" y="267493"/>
            <a:ext cx="3192706" cy="6329858"/>
          </a:xfrm>
          <a:prstGeom prst="roundRect">
            <a:avLst>
              <a:gd name="adj" fmla="val 3230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85B42CA-C367-2F2D-8479-703E2280197C}"/>
              </a:ext>
            </a:extLst>
          </p:cNvPr>
          <p:cNvSpPr txBox="1"/>
          <p:nvPr/>
        </p:nvSpPr>
        <p:spPr>
          <a:xfrm>
            <a:off x="3779912" y="3753325"/>
            <a:ext cx="504056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Kraków</a:t>
            </a:r>
            <a:r>
              <a:rPr lang="pl-PL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18.10.2024 </a:t>
            </a:r>
            <a:r>
              <a:rPr lang="pl-PL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</a:t>
            </a:r>
          </a:p>
        </p:txBody>
      </p:sp>
      <p:cxnSp>
        <p:nvCxnSpPr>
          <p:cNvPr id="19" name="Łącznik prosty 18">
            <a:extLst>
              <a:ext uri="{FF2B5EF4-FFF2-40B4-BE49-F238E27FC236}">
                <a16:creationId xmlns:a16="http://schemas.microsoft.com/office/drawing/2014/main" id="{2DA3E1CB-4E33-4614-42DE-F73F15B13D0B}"/>
              </a:ext>
            </a:extLst>
          </p:cNvPr>
          <p:cNvCxnSpPr>
            <a:cxnSpLocks/>
          </p:cNvCxnSpPr>
          <p:nvPr/>
        </p:nvCxnSpPr>
        <p:spPr>
          <a:xfrm>
            <a:off x="3749400" y="3523363"/>
            <a:ext cx="5040560" cy="0"/>
          </a:xfrm>
          <a:prstGeom prst="line">
            <a:avLst/>
          </a:prstGeom>
          <a:ln w="22225">
            <a:solidFill>
              <a:srgbClr val="CDB35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992C5F2-C7CD-B531-9739-73128201455D}"/>
              </a:ext>
            </a:extLst>
          </p:cNvPr>
          <p:cNvSpPr txBox="1"/>
          <p:nvPr/>
        </p:nvSpPr>
        <p:spPr>
          <a:xfrm>
            <a:off x="532675" y="477252"/>
            <a:ext cx="16630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400" dirty="0">
              <a:solidFill>
                <a:schemeClr val="bg1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890CBD0-F823-C1C4-5515-C760FD51B5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2" y="1268280"/>
            <a:ext cx="3338678" cy="4321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421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700809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1525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Na terenie Nadleśnictwa Niepołomice obywają się liczne wydarzenia promocyjne i sportowe, których jesteśmy współorganizatorem lub partnerem.</a:t>
            </a:r>
          </a:p>
          <a:p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08A8A3B8-8529-F67D-82ED-12BA0523E8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442" y="2708920"/>
            <a:ext cx="3786421" cy="2839816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B6A1298-3743-F3BA-2A82-70D8727C43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08920"/>
            <a:ext cx="3786421" cy="2839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03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700809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4749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W </a:t>
            </a:r>
            <a:r>
              <a:rPr lang="pl-PL" b="1" dirty="0"/>
              <a:t>2023</a:t>
            </a:r>
            <a:r>
              <a:rPr lang="pl-PL" dirty="0"/>
              <a:t> roku pracownicy nadleśnictwa uczestniczyli: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60 zajęciach terenowych w lesie, w których uczestniczyło 2 000 osób.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82 zajęciach w Izbie Leśnej, w których uczestniczyło 1 885 osób.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10 zajęciach prowadzonych w szkołach, w których uczestniczyło 500 osób.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5 zajęciach w muzeach, domach kultury i urzędach, w których uczestniczyło 300 osób.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 konkursach, w których uczestniczyło 1 500 osób.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22 dwóch akcjach i imprezach okolicznościowych </a:t>
            </a:r>
            <a:br>
              <a:rPr lang="pl-PL" dirty="0"/>
            </a:br>
            <a:r>
              <a:rPr lang="pl-PL" dirty="0"/>
              <a:t>w których uczestniczyło 8 200 osób.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32909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700809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4032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Do najbardziej znanych i lubianych wydarzeń należą: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Niepołomicka Noc Sów organizowana wspólnie z lokalnymi stowarzyszeniami.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Bieg po Puszczy organizowany z Miastem i Gminą Niepołomice.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Biegi na orientację organizowane kilkukrotnie w roku </a:t>
            </a:r>
            <a:br>
              <a:rPr lang="pl-PL" dirty="0"/>
            </a:br>
            <a:r>
              <a:rPr lang="pl-PL" dirty="0"/>
              <a:t>z lokalną fundacją.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Bieg w Pogoni za Żubrem.</a:t>
            </a:r>
          </a:p>
          <a:p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BF7D36E-8680-D576-42A7-05FE8E862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064" y="4442032"/>
            <a:ext cx="2970640" cy="1980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E7E60286-7FD5-84ED-0F94-E5E6489CC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284" y="3750183"/>
            <a:ext cx="3752021" cy="281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763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700809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2958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Od początku 2024 roku: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Izbę leśną odwiedziło 70 grup – </a:t>
            </a:r>
            <a:r>
              <a:rPr lang="pl-PL" b="1" dirty="0"/>
              <a:t>2 100 osób w różnym wieku.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Nadleśnictwo uczestniczyło w 28 wydarzeniach, </a:t>
            </a:r>
            <a:br>
              <a:rPr lang="pl-PL" dirty="0"/>
            </a:br>
            <a:r>
              <a:rPr lang="pl-PL" dirty="0"/>
              <a:t>w których wzięło udział 3 000 osób.</a:t>
            </a:r>
          </a:p>
          <a:p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endParaRPr lang="pl-PL" dirty="0"/>
          </a:p>
        </p:txBody>
      </p:sp>
      <p:graphicFrame>
        <p:nvGraphicFramePr>
          <p:cNvPr id="4" name="Obiekt 3">
            <a:extLst>
              <a:ext uri="{FF2B5EF4-FFF2-40B4-BE49-F238E27FC236}">
                <a16:creationId xmlns:a16="http://schemas.microsoft.com/office/drawing/2014/main" id="{B53FC1E4-9FA5-26CC-961B-C2695394B7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293708"/>
              </p:ext>
            </p:extLst>
          </p:nvPr>
        </p:nvGraphicFramePr>
        <p:xfrm>
          <a:off x="92075" y="92075"/>
          <a:ext cx="96837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iekt powłoki pakowarki" showAsIcon="1" r:id="rId2" imgW="967791" imgH="518235" progId="Package">
                  <p:embed/>
                </p:oleObj>
              </mc:Choice>
              <mc:Fallback>
                <p:oleObj name="Obiekt powłoki pakowarki" showAsIcon="1" r:id="rId2" imgW="967791" imgH="518235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96837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Obraz 8">
            <a:extLst>
              <a:ext uri="{FF2B5EF4-FFF2-40B4-BE49-F238E27FC236}">
                <a16:creationId xmlns:a16="http://schemas.microsoft.com/office/drawing/2014/main" id="{10EACEAD-A190-785E-D753-F889BA06EC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677" y="3501782"/>
            <a:ext cx="3613408" cy="2710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74CF2DA-4298-8031-1615-F80672C61D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33" y="3511623"/>
            <a:ext cx="4033544" cy="2690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50688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49637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KALENDARIUM 2024</a:t>
            </a: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8.01.2024 Puszcza Nieznana – Uniwersytet Trzeciego wieku </a:t>
            </a:r>
            <a:b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Kłaju.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12.01.2024 Noc Biologów na UJ.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27.01.2024 Zimowe </a:t>
            </a:r>
            <a:r>
              <a:rPr lang="pl-PL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Ptakoliczenie</a:t>
            </a: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23.02.2024 – Spotkanie w LAS-</a:t>
            </a:r>
            <a:r>
              <a:rPr lang="pl-PL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ie</a:t>
            </a: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o lesie – Niepołomice – wykład + nocny spacer.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24.02.2024 – Wojewódzka Konferencja Pszczelarska </a:t>
            </a:r>
            <a:b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w Karniowicach – stoisko.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16.03.2024 – Niepołomicka Noc Sów – Punkt edukacyjny – warsztaty terenowe.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22.03.2024 – Spotkanie w LAS-się o lesie – Niepołomice – wykład.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23.03.2024 – Wiosenne porządki – akcja sprzątania z kibicami klubu Puszcza Niepołomice – Punkt edukacyjny.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5.04.2024 – Drzewko dla klimatu – Bochnia – stoisko.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64338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432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KALENDARIUM 2024</a:t>
            </a: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6.04.2024 – YOLO CROSS Nocny Bieg – Punkt edukacyjny – koordynacja biegu.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3.05.2024 – Bieg Nocna Pomroka – Punkt edukacyjny – koordynacja biegu, stoisko.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18.05.2024 – Wyścig rowerowy z Tomaszem Marczyńskim – koordynacja wyścigu.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19.05.2024 – Bieg po Puszczy – Bieg leśników – koordynacja biegu, stoisko edukacyjne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9.06.2024 – Gminny Piknik dla dzieci ze szkołą Aligator – Punkt edukacyjny – stoisko.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15.06.2024 – Powitanie Lata z Centrum Symbioza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23.06.2024 – Rodzinny Rajd Rowerowy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30.06.2024 – Bieg w Pogoni za żubrem – koordynacja biegu, stoisko.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71097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432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KALENDARIUM 2024</a:t>
            </a: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21.07.2024 – Święto Lasu w Gawłówku.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27.07.2024 – Akademia Leśniczego z Nadleśnictwem Krzeszowice.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30.07.2024 – Spartakiada Amazonek – Towarzystwo Amazonek z Krakowa.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24.08.2024 – Pożegnanie Bociana ze Stowarzyszeniem Zielony Puszczyk, Noc Nietoperzy.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27.08.2024 Noc Nietoperzy – Las do góry nogami - akcja LP.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5.09.2024 – Piknik w DPS Łanowa.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11-15.09.2024 – Róg </a:t>
            </a:r>
            <a:r>
              <a:rPr lang="pl-PL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Zbramira</a:t>
            </a: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– całościowe przygotowanie imprezy.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15.09.2024 – Bieg 4Rest Run – stoisko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21.09.2024 – Wyścig by Tomasz Marczyński – stoisko + koordynacja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42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3220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KALENDARIUM 2024</a:t>
            </a:r>
            <a:endParaRPr lang="pl-PL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12.10.2024 – Zlot Harcerek ZHR – 350 osób.</a:t>
            </a:r>
            <a:endParaRPr lang="pl-PL" sz="18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14.10.2024 – Projekt Zrozum Las – Poznaj Gospodarza Lasu</a:t>
            </a: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pl-PL" sz="18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Listopad 2024 – Święto Niepodległości – stoisko.</a:t>
            </a: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Listopad 2024 – Bieg Dla Niepodległej.</a:t>
            </a:r>
            <a:endParaRPr lang="pl-PL" sz="18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Grudzień 2024 – Akcja Choinka dla życia.</a:t>
            </a:r>
          </a:p>
          <a:p>
            <a:pPr marL="342900" lvl="0" indent="-342900" algn="just" fontAlgn="ctr">
              <a:buFont typeface="+mj-lt"/>
              <a:buAutoNum type="arabicPeriod"/>
            </a:pPr>
            <a:r>
              <a:rPr lang="pl-PL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Grudzień 2024 – Targi Świąteczne w Krakowie.</a:t>
            </a:r>
          </a:p>
          <a:p>
            <a:pPr lvl="0" algn="just" fontAlgn="ctr"/>
            <a:endParaRPr lang="pl-PL" sz="18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lvl="0" algn="just" fontAlgn="ctr"/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Równocześnie w ramach tzw. Społecznej odpowiedzialność biznesu organizujemy przez cały rok liczne akcje </a:t>
            </a:r>
            <a:r>
              <a:rPr lang="pl-PL" sz="18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wolontaryjne</a:t>
            </a:r>
            <a:r>
              <a:rPr lang="pl-PL" sz="18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z podmiotami z całej Polski.</a:t>
            </a:r>
          </a:p>
        </p:txBody>
      </p:sp>
    </p:spTree>
    <p:extLst>
      <p:ext uri="{BB962C8B-B14F-4D97-AF65-F5344CB8AC3E}">
        <p14:creationId xmlns:p14="http://schemas.microsoft.com/office/powerpoint/2010/main" val="1425846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3674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Wszystkie koszty związane z udostępnianiem lasu, edukacją i turystyką ponosi Nadleśnictwo Niepołomice:</a:t>
            </a:r>
          </a:p>
          <a:p>
            <a:pPr marL="457200" indent="-457200">
              <a:buFont typeface="+mj-lt"/>
              <a:buAutoNum type="arabicPeriod"/>
            </a:pPr>
            <a:r>
              <a:rPr lang="pl-PL" b="1" u="sng" dirty="0"/>
              <a:t>W ciągu ostatnich 5 lat </a:t>
            </a:r>
            <a:r>
              <a:rPr lang="pl-PL" dirty="0"/>
              <a:t>koszty poniesione wyłącznie na bieżące utrzymanie obiektów turystycznych, sprzątanie śmieci wyniosły ponad </a:t>
            </a:r>
            <a:r>
              <a:rPr lang="pl-PL" b="1" dirty="0"/>
              <a:t>1 milion złotych.</a:t>
            </a:r>
            <a:endParaRPr lang="pl-PL" b="1" u="sng" dirty="0"/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Remont Punktu Edukacyjnego </a:t>
            </a:r>
            <a:r>
              <a:rPr lang="pl-PL" b="1" u="sng" dirty="0">
                <a:effectLst/>
              </a:rPr>
              <a:t>114 778,00 zł.</a:t>
            </a:r>
          </a:p>
          <a:p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A652531-2D71-F5E4-1561-3A4058495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981" y="3962442"/>
            <a:ext cx="3347664" cy="2510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3173A04D-2174-586D-1EB4-A22127D4B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530" y="3933056"/>
            <a:ext cx="3653665" cy="2739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8179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5107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Wspieramy społeczeństwo, realizując zajęcia finansowane przez Nadleśnictwo oraz udostępniając Punkt Edukacyjny: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Uwzględniając ceny rynkowe, koszt zajęć za </a:t>
            </a:r>
            <a:r>
              <a:rPr lang="pl-PL" b="1" dirty="0"/>
              <a:t>2024 rok </a:t>
            </a:r>
            <a:r>
              <a:rPr lang="pl-PL" dirty="0"/>
              <a:t>prowadzonych </a:t>
            </a:r>
            <a:r>
              <a:rPr lang="pl-PL" b="1" u="sng" dirty="0"/>
              <a:t>tylko</a:t>
            </a:r>
            <a:r>
              <a:rPr lang="pl-PL" dirty="0"/>
              <a:t> w Izbie Leśnej wyniósłby ponad </a:t>
            </a:r>
            <a:r>
              <a:rPr lang="pl-PL" b="1" dirty="0"/>
              <a:t>52</a:t>
            </a:r>
            <a:r>
              <a:rPr lang="pl-PL" b="1" u="sng" dirty="0"/>
              <a:t> 000,00 zł.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Udostępnianie Punktu Edukacyjnego dla szkół i organizacji pożytku publicznego w stawkach preferencyjnych </a:t>
            </a:r>
            <a:r>
              <a:rPr lang="pl-PL" b="1" dirty="0"/>
              <a:t>1,23 lub 150 zł brutto</a:t>
            </a:r>
            <a:r>
              <a:rPr lang="pl-PL" dirty="0"/>
              <a:t>, podczas gdy okoliczne podmioty oferują swoje obiekty za kwoty powyżej </a:t>
            </a:r>
            <a:r>
              <a:rPr lang="pl-PL" b="1" dirty="0"/>
              <a:t>600,00 zł brutto.</a:t>
            </a:r>
          </a:p>
          <a:p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B4661A0E-DDCE-B860-7A35-921C98F21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205" y="4741204"/>
            <a:ext cx="2886400" cy="21642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471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739757"/>
            <a:ext cx="7668358" cy="762064"/>
          </a:xfrm>
        </p:spPr>
        <p:txBody>
          <a:bodyPr/>
          <a:lstStyle/>
          <a:p>
            <a:r>
              <a:rPr lang="pl-PL" sz="3200" dirty="0"/>
              <a:t>Lokalizacja Nadleśnictwa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Picture 2" descr="C:\Users\michal.gos\Documents\PPT\n-ctwo-zasieg.jpg">
            <a:extLst>
              <a:ext uri="{FF2B5EF4-FFF2-40B4-BE49-F238E27FC236}">
                <a16:creationId xmlns:a16="http://schemas.microsoft.com/office/drawing/2014/main" id="{EFFF9090-3BB1-470A-B653-8C4945A7F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1628800"/>
            <a:ext cx="700881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21805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87624" y="1708980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4402F3F-F060-31DF-DF6E-665DB4418BA9}"/>
              </a:ext>
            </a:extLst>
          </p:cNvPr>
          <p:cNvSpPr txBox="1"/>
          <p:nvPr/>
        </p:nvSpPr>
        <p:spPr>
          <a:xfrm>
            <a:off x="1349395" y="1484784"/>
            <a:ext cx="7200800" cy="4749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pl-PL" dirty="0"/>
              <a:t>Nadleśnictwo Niepołomice udostępnia bezpłatnie teren na organizację licznych zawodów sportowych oraz cyklicznych treningów dla lokalnych stowarzyszeń</a:t>
            </a:r>
            <a:br>
              <a:rPr lang="pl-PL" dirty="0"/>
            </a:br>
            <a:r>
              <a:rPr lang="pl-PL" dirty="0"/>
              <a:t>i Fundacji </a:t>
            </a:r>
            <a:r>
              <a:rPr lang="pl-PL" dirty="0" err="1"/>
              <a:t>ParkRun</a:t>
            </a:r>
            <a:r>
              <a:rPr lang="pl-PL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działania edukacyjne i prospołeczne zaangażowana jest cała terenowa Służba leśna (16 etatów) biorąc udział zarówno w licznych wydarzeniach, jak również przez cały rok realizując utrzymanie terenów leśnych pod kątem bezpieczeństwa odwiedzających.</a:t>
            </a:r>
          </a:p>
          <a:p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4C2DA45E-8FF5-F686-2C92-B77366155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579" y="4918238"/>
            <a:ext cx="3888432" cy="176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9047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Las nie jest stały i jego wygląd się zmienia.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0F824CD-717D-4332-B5DC-B092537739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4428491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38780D48-EC4A-4EE0-8194-52EBCF3A2C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24" y="2996952"/>
            <a:ext cx="4477504" cy="3358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2360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047E7-6205-E0E6-22B0-D15D51A70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60D259-1C49-ACA9-A901-5656AEE83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Jemioła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DDB3193-9142-31E4-CE70-511385B8BD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988840"/>
            <a:ext cx="2736304" cy="1977803"/>
          </a:xfrm>
        </p:spPr>
        <p:txBody>
          <a:bodyPr/>
          <a:lstStyle/>
          <a:p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Według danych za rok 2023 – odnotowano, iż jemioła została stwierdzona w drzewostanach powyżej </a:t>
            </a:r>
            <a:b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 roku życia na powierzchni 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1 318,58 ha</a:t>
            </a: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61DB3F4-14E3-AD40-4140-33A69B8DF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579473"/>
            <a:ext cx="4931638" cy="3699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81072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04C62-1AAF-CA0C-D446-F39AB0D30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A94DF6-FB0A-0824-9BAB-B4957A353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Zapewnienie bezpieczeństwa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84A3024-7F40-0333-5F85-601F1EB9F9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988840"/>
            <a:ext cx="4695602" cy="1977803"/>
          </a:xfrm>
        </p:spPr>
        <p:txBody>
          <a:bodyPr/>
          <a:lstStyle/>
          <a:p>
            <a:pPr marL="342900" indent="-342900">
              <a:buClrTx/>
              <a:buFont typeface="+mj-lt"/>
              <a:buAutoNum type="arabicPeriod"/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Rozminowywanie – w 2023 roku 79 000,00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pl-PL" sz="1800" dirty="0">
                <a:latin typeface="Calibri" panose="020F0502020204030204" pitchFamily="34" charset="0"/>
                <a:ea typeface="Calibri" panose="020F0502020204030204" pitchFamily="34" charset="0"/>
              </a:rPr>
              <a:t>Drzewa potencjalnie niebezpieczne – w 2023 roku 120 000 </a:t>
            </a: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E24E2D5-3B25-42FB-A978-0939B7B23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1700808"/>
            <a:ext cx="2736304" cy="3636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625FC3D-0EB2-CE9D-B692-3276D607B6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485786"/>
            <a:ext cx="4335562" cy="289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5648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82963-6A07-C4DE-65EB-494BC1C6F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6DFCA27-8298-4A28-0F85-C2766F6FB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Propozycja lasu społecznego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4D1364D-9D40-38B0-1F87-B90F49202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1772816"/>
            <a:ext cx="4028000" cy="468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549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77D02-FAD5-CA53-4020-554FA81E2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817A54-233A-62C0-B1C0-20886D09D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Propozycja lasu społecznego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0CDA849-33B2-24F0-D60B-610688C9E6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988840"/>
            <a:ext cx="4695602" cy="1977803"/>
          </a:xfrm>
        </p:spPr>
        <p:txBody>
          <a:bodyPr/>
          <a:lstStyle/>
          <a:p>
            <a:pPr marL="342900" indent="-342900">
              <a:buClrTx/>
              <a:buFont typeface="+mj-lt"/>
              <a:buAutoNum type="arabicPeriod"/>
            </a:pP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42C794D-9935-EADB-7C76-ABF0C797D1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20" y="1772816"/>
            <a:ext cx="6948264" cy="491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049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67775-0DE5-2617-0487-52C7ECD94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975FD89-782B-2C74-E131-D0CF236D0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Propozycja lasu społecznego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433BAC7-A4C5-8322-C3B0-9946B40845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988840"/>
            <a:ext cx="4695602" cy="1977803"/>
          </a:xfrm>
        </p:spPr>
        <p:txBody>
          <a:bodyPr/>
          <a:lstStyle/>
          <a:p>
            <a:pPr marL="342900" indent="-342900">
              <a:buClrTx/>
              <a:buFont typeface="+mj-lt"/>
              <a:buAutoNum type="arabicPeriod"/>
            </a:pPr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6DB9922-0D01-6B87-3FB9-D525F5EEA8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04" y="1772816"/>
            <a:ext cx="7026950" cy="496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710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pPr algn="just"/>
            <a:r>
              <a:rPr lang="pl-PL" sz="2800" dirty="0"/>
              <a:t>Leśnicy prowadzą prace z równoczesnym utrzymaniem dostępności lasu dla społeczeństwa.</a:t>
            </a:r>
            <a:endParaRPr lang="pl-PL" sz="2800" b="1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E8C2E5F-5F7B-4922-B2C9-EB45A14FC3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492896"/>
            <a:ext cx="5328592" cy="399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79784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pPr algn="just"/>
            <a:r>
              <a:rPr lang="pl-PL" sz="2800" dirty="0"/>
              <a:t>Gdyż dla leśników równie ważne są wszystkie funkcje lasu: przyrodnicza, społeczna </a:t>
            </a:r>
            <a:br>
              <a:rPr lang="pl-PL" sz="2800" dirty="0"/>
            </a:br>
            <a:r>
              <a:rPr lang="pl-PL" sz="2800" dirty="0"/>
              <a:t>i produkcyjna.</a:t>
            </a:r>
            <a:endParaRPr lang="pl-PL" sz="2800" b="1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FAF0E10-83D4-18D5-7D36-DA5CE623DB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402886"/>
            <a:ext cx="5940152" cy="4455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48074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50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Obraz zawierający drzewo, trawa, zewnętrzne, roślina">
            <a:extLst>
              <a:ext uri="{FF2B5EF4-FFF2-40B4-BE49-F238E27FC236}">
                <a16:creationId xmlns:a16="http://schemas.microsoft.com/office/drawing/2014/main" id="{302A4693-B1BE-1534-B718-775F5FD829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1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29" t="1895" r="7723" b="2216"/>
          <a:stretch/>
        </p:blipFill>
        <p:spPr>
          <a:xfrm>
            <a:off x="-2418" y="-12476"/>
            <a:ext cx="9146418" cy="6870476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3E290C5D-3AE9-AD56-DBC0-EA8CCF6F4FDC}"/>
              </a:ext>
            </a:extLst>
          </p:cNvPr>
          <p:cNvSpPr/>
          <p:nvPr/>
        </p:nvSpPr>
        <p:spPr>
          <a:xfrm>
            <a:off x="4398744" y="2362874"/>
            <a:ext cx="264816" cy="518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771" dirty="0"/>
              <a:t>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D5D29D0E-A0A7-9AC7-26F2-EE400160DF59}"/>
              </a:ext>
            </a:extLst>
          </p:cNvPr>
          <p:cNvSpPr txBox="1"/>
          <p:nvPr/>
        </p:nvSpPr>
        <p:spPr>
          <a:xfrm>
            <a:off x="4124268" y="2813447"/>
            <a:ext cx="462419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Dziękuję za uwagę</a:t>
            </a:r>
          </a:p>
        </p:txBody>
      </p:sp>
      <p:sp>
        <p:nvSpPr>
          <p:cNvPr id="17" name="Prostokąt: zaokrąglone rogi 16">
            <a:extLst>
              <a:ext uri="{FF2B5EF4-FFF2-40B4-BE49-F238E27FC236}">
                <a16:creationId xmlns:a16="http://schemas.microsoft.com/office/drawing/2014/main" id="{59C0B8DD-1254-D56F-E6E5-24797E5109A9}"/>
              </a:ext>
            </a:extLst>
          </p:cNvPr>
          <p:cNvSpPr/>
          <p:nvPr/>
        </p:nvSpPr>
        <p:spPr>
          <a:xfrm>
            <a:off x="249408" y="267493"/>
            <a:ext cx="3192706" cy="6329858"/>
          </a:xfrm>
          <a:prstGeom prst="roundRect">
            <a:avLst>
              <a:gd name="adj" fmla="val 3230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D1DADC05-D51D-F99D-2348-00DD6168D0E2}"/>
              </a:ext>
            </a:extLst>
          </p:cNvPr>
          <p:cNvSpPr txBox="1"/>
          <p:nvPr/>
        </p:nvSpPr>
        <p:spPr>
          <a:xfrm>
            <a:off x="532675" y="477252"/>
            <a:ext cx="166306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400" dirty="0">
              <a:solidFill>
                <a:schemeClr val="bg1"/>
              </a:solidFill>
            </a:endParaRP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id="{C656F48B-29FD-B153-E935-FC4C2792E119}"/>
              </a:ext>
            </a:extLst>
          </p:cNvPr>
          <p:cNvSpPr txBox="1">
            <a:spLocks/>
          </p:cNvSpPr>
          <p:nvPr/>
        </p:nvSpPr>
        <p:spPr>
          <a:xfrm>
            <a:off x="532675" y="4869160"/>
            <a:ext cx="2887197" cy="1435089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lvl1pPr marL="342878" indent="-342878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1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03" indent="-285733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27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98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68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39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10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1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1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400"/>
              </a:spcBef>
              <a:buFont typeface="Arial" panose="020B0604020202020204" pitchFamily="34" charset="0"/>
              <a:buNone/>
            </a:pPr>
            <a: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Nadleśnictwo Niepołomice</a:t>
            </a:r>
          </a:p>
          <a:p>
            <a:pPr marL="0" indent="0">
              <a:spcBef>
                <a:spcPts val="1400"/>
              </a:spcBef>
              <a:buFont typeface="Arial" panose="020B0604020202020204" pitchFamily="34" charset="0"/>
              <a:buNone/>
            </a:pPr>
            <a: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ul. Myśliwska 41, 32-005 Niepołomice</a:t>
            </a:r>
          </a:p>
          <a:p>
            <a:pPr marL="0" indent="0">
              <a:spcBef>
                <a:spcPts val="1400"/>
              </a:spcBef>
              <a:buFont typeface="Arial" panose="020B0604020202020204" pitchFamily="34" charset="0"/>
              <a:buNone/>
            </a:pPr>
            <a: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niepolomice@krakow.lasy.gov.pl</a:t>
            </a:r>
            <a:b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l-PL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tel.: +48 12 281 15 66</a:t>
            </a:r>
          </a:p>
        </p:txBody>
      </p:sp>
    </p:spTree>
    <p:extLst>
      <p:ext uri="{BB962C8B-B14F-4D97-AF65-F5344CB8AC3E}">
        <p14:creationId xmlns:p14="http://schemas.microsoft.com/office/powerpoint/2010/main" val="2891663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5E6DF5-5D88-863D-90B7-89631AC54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ECC611-699D-1807-4422-76A31E7FF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739757"/>
            <a:ext cx="7668358" cy="762064"/>
          </a:xfrm>
        </p:spPr>
        <p:txBody>
          <a:bodyPr/>
          <a:lstStyle/>
          <a:p>
            <a:r>
              <a:rPr lang="pl-PL" sz="3200" dirty="0"/>
              <a:t>Lokalizacja Nadleśnictwa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07F6527-45E3-3FE5-C330-A3C721A39A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BB0E157-C412-C20C-5EBB-3A2EC4704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086" y="1268760"/>
            <a:ext cx="732777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3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>
            <a:extLst>
              <a:ext uri="{FF2B5EF4-FFF2-40B4-BE49-F238E27FC236}">
                <a16:creationId xmlns:a16="http://schemas.microsoft.com/office/drawing/2014/main" id="{EEDC03DC-7704-2AD0-0F9A-4B4BA0CCD231}"/>
              </a:ext>
            </a:extLst>
          </p:cNvPr>
          <p:cNvSpPr/>
          <p:nvPr/>
        </p:nvSpPr>
        <p:spPr>
          <a:xfrm>
            <a:off x="6631652" y="1556792"/>
            <a:ext cx="268588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700" u="sng" dirty="0">
                <a:solidFill>
                  <a:schemeClr val="tx1"/>
                </a:solidFill>
              </a:rPr>
              <a:t>Przeciętne dane dla  drzewostanów</a:t>
            </a:r>
            <a:r>
              <a:rPr lang="pl-PL" sz="1700" dirty="0">
                <a:solidFill>
                  <a:schemeClr val="tx1"/>
                </a:solidFill>
              </a:rPr>
              <a:t>:</a:t>
            </a:r>
          </a:p>
          <a:p>
            <a:r>
              <a:rPr lang="pl-PL" sz="1700" dirty="0">
                <a:solidFill>
                  <a:schemeClr val="tx1"/>
                </a:solidFill>
              </a:rPr>
              <a:t>  </a:t>
            </a:r>
          </a:p>
          <a:p>
            <a:r>
              <a:rPr lang="pl-PL" sz="1700" dirty="0">
                <a:solidFill>
                  <a:schemeClr val="tx1"/>
                </a:solidFill>
              </a:rPr>
              <a:t>   wiek drzewostanów</a:t>
            </a:r>
          </a:p>
          <a:p>
            <a:r>
              <a:rPr lang="pl-PL" sz="20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pl-PL" sz="2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74 lat</a:t>
            </a:r>
          </a:p>
          <a:p>
            <a:r>
              <a:rPr lang="pl-PL" sz="1700" dirty="0">
                <a:solidFill>
                  <a:schemeClr val="tx1"/>
                </a:solidFill>
              </a:rPr>
              <a:t>   </a:t>
            </a:r>
          </a:p>
          <a:p>
            <a:r>
              <a:rPr lang="pl-PL" sz="1700" dirty="0">
                <a:solidFill>
                  <a:schemeClr val="tx1"/>
                </a:solidFill>
              </a:rPr>
              <a:t>   zasobność na pow.     </a:t>
            </a:r>
          </a:p>
          <a:p>
            <a:r>
              <a:rPr lang="pl-PL" sz="1700" dirty="0">
                <a:solidFill>
                  <a:schemeClr val="tx1"/>
                </a:solidFill>
              </a:rPr>
              <a:t>   leśnej zalesionej</a:t>
            </a:r>
          </a:p>
          <a:p>
            <a:r>
              <a:rPr lang="pl-PL" sz="2000" dirty="0">
                <a:solidFill>
                  <a:srgbClr val="00FF00"/>
                </a:solidFill>
              </a:rPr>
              <a:t>                  </a:t>
            </a:r>
            <a:r>
              <a:rPr lang="pl-PL" sz="2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278 m</a:t>
            </a:r>
            <a:r>
              <a:rPr lang="pl-PL" sz="2000" baseline="30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pl-PL" sz="2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/ha </a:t>
            </a:r>
          </a:p>
          <a:p>
            <a:endParaRPr lang="pl-PL" sz="1700" dirty="0">
              <a:solidFill>
                <a:schemeClr val="tx1"/>
              </a:solidFill>
            </a:endParaRPr>
          </a:p>
          <a:p>
            <a:r>
              <a:rPr lang="pl-PL" sz="1700" dirty="0">
                <a:solidFill>
                  <a:schemeClr val="tx1"/>
                </a:solidFill>
              </a:rPr>
              <a:t>   spodziewany przyrost   </a:t>
            </a:r>
          </a:p>
          <a:p>
            <a:r>
              <a:rPr lang="pl-PL" sz="1700" dirty="0">
                <a:solidFill>
                  <a:schemeClr val="tx1"/>
                </a:solidFill>
              </a:rPr>
              <a:t>   bieżący roczny</a:t>
            </a:r>
          </a:p>
          <a:p>
            <a:r>
              <a:rPr lang="pl-PL" sz="2000" dirty="0">
                <a:solidFill>
                  <a:srgbClr val="00FF00"/>
                </a:solidFill>
              </a:rPr>
              <a:t>                 </a:t>
            </a:r>
            <a:r>
              <a:rPr lang="pl-PL" sz="2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5,95 m</a:t>
            </a:r>
            <a:r>
              <a:rPr lang="pl-PL" sz="2000" baseline="30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pl-PL" sz="200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/ha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E0E9519-C7C5-0EE9-24B8-7EC07A1263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844824"/>
            <a:ext cx="5330299" cy="298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0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124744"/>
            <a:ext cx="7668358" cy="762064"/>
          </a:xfrm>
        </p:spPr>
        <p:txBody>
          <a:bodyPr/>
          <a:lstStyle/>
          <a:p>
            <a:r>
              <a:rPr lang="pl-PL" dirty="0"/>
              <a:t>Przebudowa drzewostanów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4EEF3C9-B433-4300-81BE-E337C65AB1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81435"/>
            <a:ext cx="6768752" cy="507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51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Las społeczny od zawsze?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C291FA5-00EC-8331-3011-415FD410F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560" y="1340768"/>
            <a:ext cx="6893414" cy="513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3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Las społeczny od zawsze?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D862C22-C362-9C4F-A3F0-5542E4C9A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412776"/>
            <a:ext cx="6641747" cy="502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16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484784"/>
            <a:ext cx="7668358" cy="3053968"/>
          </a:xfrm>
        </p:spPr>
        <p:txBody>
          <a:bodyPr/>
          <a:lstStyle/>
          <a:p>
            <a:r>
              <a:rPr lang="pl-PL" dirty="0"/>
              <a:t>Nadleśnictwo od wielu lat wspiera społeczne funkcje lasu:</a:t>
            </a:r>
            <a:br>
              <a:rPr lang="pl-PL" dirty="0"/>
            </a:br>
            <a:endParaRPr lang="pl-PL" dirty="0"/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1999 roku otwarto ścieżkę dydaktyczną;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2001 roku otwarto szlak rowerowy, powstały przy współpracy z Gminami Kłaj i Niepołomice;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2003 roku otwarto szlak konny;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2004 roku otwarto Izbę Leśną;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2008 roku zbudowano Punkt Edukacyjny </a:t>
            </a:r>
            <a:br>
              <a:rPr lang="pl-PL" dirty="0"/>
            </a:br>
            <a:r>
              <a:rPr lang="pl-PL" dirty="0"/>
              <a:t>w Leśnictwie Sitowiec;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2011 zbudowano Parking Aktywnego Udostępniania Lasu wraz z przyrządami do ćwiczeń;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2013 roku rozbudowano Punkt Edukacyjny;</a:t>
            </a:r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72554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CAB0C1-6DC6-44C5-A306-D56369E7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1680" y="836712"/>
            <a:ext cx="7668358" cy="762064"/>
          </a:xfrm>
        </p:spPr>
        <p:txBody>
          <a:bodyPr/>
          <a:lstStyle/>
          <a:p>
            <a:r>
              <a:rPr lang="pl-PL" sz="3200" dirty="0"/>
              <a:t>Dla Lasu, Dla Ludzi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2507AF5-E96B-424B-B370-1A36ED5ABC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5616" y="1412776"/>
            <a:ext cx="7668358" cy="30539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pl-PL" dirty="0"/>
              <a:t>W 2014 otwarto ścieżkę biegową na terenie leśnictwa Sitowiec;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2016 roku przebudowano ekspozycję w Izbie Leśnej;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2016 roku uruchomiono multimedialną ścieżkę Gospodarka Leśna w Leśnictwie Baczków oraz miejsce postoju pojazdów;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2017 roku uruchomiono projekt Pomocnik Leśnika </a:t>
            </a:r>
            <a:br>
              <a:rPr lang="pl-PL" dirty="0"/>
            </a:br>
            <a:r>
              <a:rPr lang="pl-PL" dirty="0"/>
              <a:t>i ścieżkę w Leśnictwie Baczków;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2023 roku wybudowano podest do obserwacji żubrów;</a:t>
            </a:r>
          </a:p>
          <a:p>
            <a:pPr marL="457200" indent="-457200">
              <a:buFont typeface="+mj-lt"/>
              <a:buAutoNum type="arabicPeriod"/>
            </a:pPr>
            <a:r>
              <a:rPr lang="pl-PL" dirty="0"/>
              <a:t>W 2024 roku buduje się I etap szlak turystyki rowerowej za ponad </a:t>
            </a:r>
            <a:r>
              <a:rPr lang="pl-PL" b="1" dirty="0"/>
              <a:t>1 000 000,00 zł</a:t>
            </a:r>
            <a:r>
              <a:rPr lang="pl-PL" dirty="0"/>
              <a:t>;</a:t>
            </a:r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  <a:p>
            <a:pPr marL="457200" indent="-457200">
              <a:buFont typeface="+mj-lt"/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547249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gi xmlns="b8ad9e2a-f15e-4cea-99fc-a9767dfa5810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A890D47B4F9944BE81BFA24173F6BA" ma:contentTypeVersion="1" ma:contentTypeDescription="Utwórz nowy dokument." ma:contentTypeScope="" ma:versionID="261f7b351e3b2e14f627302025769fb4">
  <xsd:schema xmlns:xsd="http://www.w3.org/2001/XMLSchema" xmlns:xs="http://www.w3.org/2001/XMLSchema" xmlns:p="http://schemas.microsoft.com/office/2006/metadata/properties" xmlns:ns2="b8ad9e2a-f15e-4cea-99fc-a9767dfa5810" targetNamespace="http://schemas.microsoft.com/office/2006/metadata/properties" ma:root="true" ma:fieldsID="3d5eadea69c8e130c53f6f5c1535ad33" ns2:_="">
    <xsd:import namespace="b8ad9e2a-f15e-4cea-99fc-a9767dfa5810"/>
    <xsd:element name="properties">
      <xsd:complexType>
        <xsd:sequence>
          <xsd:element name="documentManagement">
            <xsd:complexType>
              <xsd:all>
                <xsd:element ref="ns2:Tagi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ad9e2a-f15e-4cea-99fc-a9767dfa5810" elementFormDefault="qualified">
    <xsd:import namespace="http://schemas.microsoft.com/office/2006/documentManagement/types"/>
    <xsd:import namespace="http://schemas.microsoft.com/office/infopath/2007/PartnerControls"/>
    <xsd:element name="Tagi" ma:index="8" nillable="true" ma:displayName="Tagi" ma:internalName="Tagi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3990A0-FD75-426C-89B5-D6A86B7BCC45}">
  <ds:schemaRefs>
    <ds:schemaRef ds:uri="http://schemas.microsoft.com/office/2006/metadata/properties"/>
    <ds:schemaRef ds:uri="http://schemas.microsoft.com/office/infopath/2007/PartnerControls"/>
    <ds:schemaRef ds:uri="http://purl.org/dc/terms/"/>
    <ds:schemaRef ds:uri="b8ad9e2a-f15e-4cea-99fc-a9767dfa5810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3DE5AA-3F6D-4177-89C4-464D1C2EE9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9F47C1-908E-438C-87FD-6842E387B4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ad9e2a-f15e-4cea-99fc-a9767dfa58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5445</TotalTime>
  <Words>1122</Words>
  <Application>Microsoft Office PowerPoint</Application>
  <PresentationFormat>Pokaz na ekranie (4:3)</PresentationFormat>
  <Paragraphs>162</Paragraphs>
  <Slides>29</Slides>
  <Notes>2</Notes>
  <HiddenSlides>0</HiddenSlides>
  <MMClips>0</MMClips>
  <ScaleCrop>false</ScaleCrop>
  <HeadingPairs>
    <vt:vector size="8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29</vt:i4>
      </vt:variant>
    </vt:vector>
  </HeadingPairs>
  <TitlesOfParts>
    <vt:vector size="33" baseType="lpstr">
      <vt:lpstr>Arial</vt:lpstr>
      <vt:lpstr>Calibri</vt:lpstr>
      <vt:lpstr>Motyw pakietu Office</vt:lpstr>
      <vt:lpstr>Obiekt powłoki pakowarki</vt:lpstr>
      <vt:lpstr>Prezentacja programu PowerPoint</vt:lpstr>
      <vt:lpstr>Lokalizacja Nadleśnictwa</vt:lpstr>
      <vt:lpstr>Lokalizacja Nadleśnictwa</vt:lpstr>
      <vt:lpstr>Prezentacja programu PowerPoint</vt:lpstr>
      <vt:lpstr>Przebudowa drzewostanów</vt:lpstr>
      <vt:lpstr>Las społeczny od zawsze?</vt:lpstr>
      <vt:lpstr>Las społeczny od zawsze?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Dla Lasu, Dla Ludzi</vt:lpstr>
      <vt:lpstr>Las nie jest stały i jego wygląd się zmienia.</vt:lpstr>
      <vt:lpstr>Jemioła</vt:lpstr>
      <vt:lpstr>Zapewnienie bezpieczeństwa</vt:lpstr>
      <vt:lpstr>Propozycja lasu społecznego</vt:lpstr>
      <vt:lpstr>Propozycja lasu społecznego</vt:lpstr>
      <vt:lpstr>Propozycja lasu społecznego</vt:lpstr>
      <vt:lpstr>Leśnicy prowadzą prace z równoczesnym utrzymaniem dostępności lasu dla społeczeństwa.</vt:lpstr>
      <vt:lpstr>Gdyż dla leśników równie ważne są wszystkie funkcje lasu: przyrodnicza, społeczna  i produkcyjna.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M_USER</dc:creator>
  <cp:lastModifiedBy>Bogusław Młynarczyk (Nadl. Niepołomice)</cp:lastModifiedBy>
  <cp:revision>119</cp:revision>
  <dcterms:created xsi:type="dcterms:W3CDTF">2016-09-09T09:29:50Z</dcterms:created>
  <dcterms:modified xsi:type="dcterms:W3CDTF">2024-10-17T19:12:30Z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0x0101001BA890D47B4F9944BE81BFA24173F6BA</vt:lpwstr>
  </property>
</Properties>
</file>